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5" r:id="rId1"/>
  </p:sldMasterIdLst>
  <p:sldIdLst>
    <p:sldId id="257" r:id="rId2"/>
    <p:sldId id="258" r:id="rId3"/>
    <p:sldId id="259" r:id="rId4"/>
    <p:sldId id="260" r:id="rId5"/>
    <p:sldId id="261" r:id="rId6"/>
    <p:sldId id="262" r:id="rId7"/>
    <p:sldId id="263" r:id="rId8"/>
    <p:sldId id="264" r:id="rId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0000" autoAdjust="0"/>
    <p:restoredTop sz="94660"/>
  </p:normalViewPr>
  <p:slideViewPr>
    <p:cSldViewPr snapToGrid="0">
      <p:cViewPr>
        <p:scale>
          <a:sx n="81" d="100"/>
          <a:sy n="81" d="100"/>
        </p:scale>
        <p:origin x="-96" y="-72"/>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16934" y="0"/>
            <a:ext cx="12231160" cy="6856214"/>
            <a:chOff x="-16934" y="0"/>
            <a:chExt cx="12231160" cy="6856214"/>
          </a:xfrm>
        </p:grpSpPr>
        <p:pic>
          <p:nvPicPr>
            <p:cNvPr id="16" name="Picture 15" descr="HD-PanelTitleR1.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6" name="Rectangle 25"/>
            <p:cNvSpPr/>
            <p:nvPr/>
          </p:nvSpPr>
          <p:spPr>
            <a:xfrm>
              <a:off x="2328332" y="1540931"/>
              <a:ext cx="7543802" cy="3835401"/>
            </a:xfrm>
            <a:prstGeom prst="rect">
              <a:avLst/>
            </a:prstGeom>
            <a:noFill/>
            <a:ln w="15875">
              <a:miter lim="800000"/>
            </a:ln>
          </p:spPr>
          <p:style>
            <a:lnRef idx="1">
              <a:schemeClr val="accent1"/>
            </a:lnRef>
            <a:fillRef idx="3">
              <a:schemeClr val="accent1"/>
            </a:fillRef>
            <a:effectRef idx="2">
              <a:schemeClr val="accent1"/>
            </a:effectRef>
            <a:fontRef idx="minor">
              <a:schemeClr val="lt1"/>
            </a:fontRef>
          </p:style>
        </p:sp>
        <p:pic>
          <p:nvPicPr>
            <p:cNvPr id="17" name="Picture 16"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16934" y="3147609"/>
              <a:ext cx="2478024" cy="612648"/>
            </a:xfrm>
            <a:prstGeom prst="rect">
              <a:avLst/>
            </a:prstGeom>
          </p:spPr>
        </p:pic>
        <p:pic>
          <p:nvPicPr>
            <p:cNvPr id="20" name="Picture 19"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9736202" y="3147609"/>
              <a:ext cx="2478024" cy="612648"/>
            </a:xfrm>
            <a:prstGeom prst="rect">
              <a:avLst/>
            </a:prstGeom>
          </p:spPr>
        </p:pic>
      </p:grpSp>
      <p:sp>
        <p:nvSpPr>
          <p:cNvPr id="2" name="Title 1"/>
          <p:cNvSpPr>
            <a:spLocks noGrp="1"/>
          </p:cNvSpPr>
          <p:nvPr>
            <p:ph type="ctrTitle"/>
          </p:nvPr>
        </p:nvSpPr>
        <p:spPr>
          <a:xfrm>
            <a:off x="2692398" y="1871131"/>
            <a:ext cx="6815669" cy="1515533"/>
          </a:xfrm>
        </p:spPr>
        <p:txBody>
          <a:bodyPr anchor="b">
            <a:noAutofit/>
          </a:bodyPr>
          <a:lstStyle>
            <a:lvl1pPr algn="ctr">
              <a:defRPr sz="5400">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2692398" y="3657597"/>
            <a:ext cx="6815669" cy="1320802"/>
          </a:xfrm>
        </p:spPr>
        <p:txBody>
          <a:bodyPr anchor="t">
            <a:normAutofit/>
          </a:bodyPr>
          <a:lstStyle>
            <a:lvl1pPr marL="0" indent="0" algn="ct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a:xfrm>
            <a:off x="7983232" y="5037663"/>
            <a:ext cx="897467" cy="279400"/>
          </a:xfrm>
        </p:spPr>
        <p:txBody>
          <a:bodyPr/>
          <a:lstStyle/>
          <a:p>
            <a:fld id="{BAA97462-5FDA-4A43-AF54-C2669714927E}" type="datetimeFigureOut">
              <a:rPr lang="en-US" smtClean="0"/>
              <a:t>11/29/2018</a:t>
            </a:fld>
            <a:endParaRPr lang="en-US"/>
          </a:p>
        </p:txBody>
      </p:sp>
      <p:sp>
        <p:nvSpPr>
          <p:cNvPr id="5" name="Footer Placeholder 4"/>
          <p:cNvSpPr>
            <a:spLocks noGrp="1"/>
          </p:cNvSpPr>
          <p:nvPr>
            <p:ph type="ftr" sz="quarter" idx="11"/>
          </p:nvPr>
        </p:nvSpPr>
        <p:spPr>
          <a:xfrm>
            <a:off x="2692397" y="5037663"/>
            <a:ext cx="5214635" cy="279400"/>
          </a:xfrm>
        </p:spPr>
        <p:txBody>
          <a:bodyPr/>
          <a:lstStyle/>
          <a:p>
            <a:endParaRPr lang="en-US"/>
          </a:p>
        </p:txBody>
      </p:sp>
      <p:sp>
        <p:nvSpPr>
          <p:cNvPr id="6" name="Slide Number Placeholder 5"/>
          <p:cNvSpPr>
            <a:spLocks noGrp="1"/>
          </p:cNvSpPr>
          <p:nvPr>
            <p:ph type="sldNum" sz="quarter" idx="12"/>
          </p:nvPr>
        </p:nvSpPr>
        <p:spPr>
          <a:xfrm>
            <a:off x="8956900" y="5037663"/>
            <a:ext cx="551167" cy="279400"/>
          </a:xfrm>
        </p:spPr>
        <p:txBody>
          <a:bodyPr/>
          <a:lstStyle/>
          <a:p>
            <a:fld id="{F3A99067-E741-452E-8655-0604372D1CD2}" type="slidenum">
              <a:rPr lang="en-US" smtClean="0"/>
              <a:t>‹#›</a:t>
            </a:fld>
            <a:endParaRPr lang="en-US"/>
          </a:p>
        </p:txBody>
      </p:sp>
      <p:cxnSp>
        <p:nvCxnSpPr>
          <p:cNvPr id="15" name="Straight Connector 14"/>
          <p:cNvCxnSpPr/>
          <p:nvPr/>
        </p:nvCxnSpPr>
        <p:spPr>
          <a:xfrm>
            <a:off x="2692399" y="3522131"/>
            <a:ext cx="6815668" cy="0"/>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88602254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cxnSp>
        <p:nvCxnSpPr>
          <p:cNvPr id="7" name="Straight Connector 6"/>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AA97462-5FDA-4A43-AF54-C2669714927E}" type="datetimeFigureOut">
              <a:rPr lang="en-US" smtClean="0"/>
              <a:t>11/29/2018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3A99067-E741-452E-8655-0604372D1CD2}" type="slidenum">
              <a:rPr lang="en-US" smtClean="0"/>
              <a:t>‹#›</a:t>
            </a:fld>
            <a:endParaRPr lang="en-US"/>
          </a:p>
        </p:txBody>
      </p:sp>
    </p:spTree>
    <p:extLst>
      <p:ext uri="{BB962C8B-B14F-4D97-AF65-F5344CB8AC3E}">
        <p14:creationId xmlns:p14="http://schemas.microsoft.com/office/powerpoint/2010/main" val="156018866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015069" y="1752606"/>
            <a:ext cx="8158688" cy="1822514"/>
          </a:xfrm>
        </p:spPr>
        <p:txBody>
          <a:bodyPr anchor="b">
            <a:normAutofit/>
          </a:bodyPr>
          <a:lstStyle>
            <a:lvl1pPr algn="ctr">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2015067" y="3846051"/>
            <a:ext cx="8158690" cy="954547"/>
          </a:xfrm>
        </p:spPr>
        <p:txBody>
          <a:bodyPr anchor="t">
            <a:normAutofit/>
          </a:bodyPr>
          <a:lstStyle>
            <a:lvl1pPr marL="0" indent="0" algn="ctr">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AA97462-5FDA-4A43-AF54-C2669714927E}" type="datetimeFigureOut">
              <a:rPr lang="en-US" smtClean="0"/>
              <a:t>11/29/2018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3A99067-E741-452E-8655-0604372D1CD2}" type="slidenum">
              <a:rPr lang="en-US" smtClean="0"/>
              <a:t>‹#›</a:t>
            </a:fld>
            <a:endParaRPr lang="en-US"/>
          </a:p>
        </p:txBody>
      </p:sp>
      <p:cxnSp>
        <p:nvCxnSpPr>
          <p:cNvPr id="16" name="Straight Connector 15"/>
          <p:cNvCxnSpPr/>
          <p:nvPr/>
        </p:nvCxnSpPr>
        <p:spPr>
          <a:xfrm>
            <a:off x="2012723" y="3710585"/>
            <a:ext cx="8163380"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5873058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cxnSp>
        <p:nvCxnSpPr>
          <p:cNvPr id="8" name="Straight Connector 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298448" y="2560320"/>
            <a:ext cx="4718304" cy="3310128"/>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181344" y="2560320"/>
            <a:ext cx="4718304" cy="3310128"/>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BAA97462-5FDA-4A43-AF54-C2669714927E}" type="datetimeFigureOut">
              <a:rPr lang="en-US" smtClean="0"/>
              <a:t>11/29/2018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3A99067-E741-452E-8655-0604372D1CD2}" type="slidenum">
              <a:rPr lang="en-US" smtClean="0"/>
              <a:t>‹#›</a:t>
            </a:fld>
            <a:endParaRPr lang="en-US"/>
          </a:p>
        </p:txBody>
      </p:sp>
    </p:spTree>
    <p:extLst>
      <p:ext uri="{BB962C8B-B14F-4D97-AF65-F5344CB8AC3E}">
        <p14:creationId xmlns:p14="http://schemas.microsoft.com/office/powerpoint/2010/main" val="68300638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129540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295400" y="3243262"/>
            <a:ext cx="4718304" cy="2632605"/>
          </a:xfrm>
        </p:spPr>
        <p:txBody>
          <a:bodyPr anchor="t">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18067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80670" y="3243262"/>
            <a:ext cx="4718304" cy="2632605"/>
          </a:xfrm>
        </p:spPr>
        <p:txBody>
          <a:bodyPr anchor="t">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BAA97462-5FDA-4A43-AF54-C2669714927E}" type="datetimeFigureOut">
              <a:rPr lang="en-US" smtClean="0"/>
              <a:t>11/29/2018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3A99067-E741-452E-8655-0604372D1CD2}" type="slidenum">
              <a:rPr lang="en-US" smtClean="0"/>
              <a:t>‹#›</a:t>
            </a:fld>
            <a:endParaRPr lang="en-US"/>
          </a:p>
        </p:txBody>
      </p:sp>
      <p:cxnSp>
        <p:nvCxnSpPr>
          <p:cNvPr id="18" name="Straight Connector 1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96685848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BAA97462-5FDA-4A43-AF54-C2669714927E}" type="datetimeFigureOut">
              <a:rPr lang="en-US" smtClean="0"/>
              <a:t>11/29/2018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3A99067-E741-452E-8655-0604372D1CD2}" type="slidenum">
              <a:rPr lang="en-US" smtClean="0"/>
              <a:t>‹#›</a:t>
            </a:fld>
            <a:endParaRPr lang="en-US"/>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39377507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AA97462-5FDA-4A43-AF54-C2669714927E}" type="datetimeFigureOut">
              <a:rPr lang="en-US" smtClean="0"/>
              <a:t>11/29/2018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3A99067-E741-452E-8655-0604372D1CD2}" type="slidenum">
              <a:rPr lang="en-US" smtClean="0"/>
              <a:t>‹#›</a:t>
            </a:fld>
            <a:endParaRPr lang="en-US"/>
          </a:p>
        </p:txBody>
      </p:sp>
    </p:spTree>
    <p:extLst>
      <p:ext uri="{BB962C8B-B14F-4D97-AF65-F5344CB8AC3E}">
        <p14:creationId xmlns:p14="http://schemas.microsoft.com/office/powerpoint/2010/main" val="245174862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3811" y="1388534"/>
            <a:ext cx="3718455" cy="1371600"/>
          </a:xfrm>
        </p:spPr>
        <p:txBody>
          <a:bodyPr anchor="b">
            <a:normAutofit/>
          </a:bodyPr>
          <a:lstStyle>
            <a:lvl1pPr algn="ctr">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5418668" y="982131"/>
            <a:ext cx="5469466" cy="4893735"/>
          </a:xfrm>
        </p:spPr>
        <p:txBody>
          <a:bodyPr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293811" y="3031065"/>
            <a:ext cx="3718455" cy="243840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AA97462-5FDA-4A43-AF54-C2669714927E}" type="datetimeFigureOut">
              <a:rPr lang="en-US" smtClean="0"/>
              <a:t>11/29/2018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3A99067-E741-452E-8655-0604372D1CD2}" type="slidenum">
              <a:rPr lang="en-US" smtClean="0"/>
              <a:t>‹#›</a:t>
            </a:fld>
            <a:endParaRPr lang="en-US"/>
          </a:p>
        </p:txBody>
      </p:sp>
      <p:cxnSp>
        <p:nvCxnSpPr>
          <p:cNvPr id="16" name="Straight Connector 15"/>
          <p:cNvCxnSpPr/>
          <p:nvPr/>
        </p:nvCxnSpPr>
        <p:spPr>
          <a:xfrm>
            <a:off x="1396169" y="2912533"/>
            <a:ext cx="35144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87938757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399" y="1883832"/>
            <a:ext cx="6241816" cy="1371600"/>
          </a:xfrm>
        </p:spPr>
        <p:txBody>
          <a:bodyPr anchor="b">
            <a:normAutofit/>
          </a:bodyPr>
          <a:lstStyle>
            <a:lvl1pPr algn="ctr">
              <a:defRPr sz="2800" b="0"/>
            </a:lvl1pPr>
          </a:lstStyle>
          <a:p>
            <a:r>
              <a:rPr lang="en-US" smtClean="0"/>
              <a:t>Click to edit Master title style</a:t>
            </a:r>
            <a:endParaRPr lang="en-US" dirty="0"/>
          </a:p>
        </p:txBody>
      </p:sp>
      <p:sp>
        <p:nvSpPr>
          <p:cNvPr id="17" name="Picture Placeholder 2"/>
          <p:cNvSpPr>
            <a:spLocks noGrp="1" noChangeAspect="1"/>
          </p:cNvSpPr>
          <p:nvPr>
            <p:ph type="pic" idx="1"/>
          </p:nvPr>
        </p:nvSpPr>
        <p:spPr>
          <a:xfrm>
            <a:off x="8094831" y="1041400"/>
            <a:ext cx="3063347" cy="4775200"/>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295399" y="3255432"/>
            <a:ext cx="6241816" cy="1828800"/>
          </a:xfrm>
        </p:spPr>
        <p:txBody>
          <a:bodyPr anchor="t">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AA97462-5FDA-4A43-AF54-C2669714927E}" type="datetimeFigureOut">
              <a:rPr lang="en-US" smtClean="0"/>
              <a:t>11/29/2018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3A99067-E741-452E-8655-0604372D1CD2}" type="slidenum">
              <a:rPr lang="en-US" smtClean="0"/>
              <a:t>‹#›</a:t>
            </a:fld>
            <a:endParaRPr lang="en-US"/>
          </a:p>
        </p:txBody>
      </p:sp>
    </p:spTree>
    <p:extLst>
      <p:ext uri="{BB962C8B-B14F-4D97-AF65-F5344CB8AC3E}">
        <p14:creationId xmlns:p14="http://schemas.microsoft.com/office/powerpoint/2010/main" val="271430267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401" y="4815415"/>
            <a:ext cx="9609666" cy="566738"/>
          </a:xfrm>
        </p:spPr>
        <p:txBody>
          <a:bodyPr anchor="b">
            <a:normAutofit/>
          </a:bodyPr>
          <a:lstStyle>
            <a:lvl1pPr algn="ctr">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041427" y="1041399"/>
            <a:ext cx="10105972" cy="3335869"/>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295401" y="5382153"/>
            <a:ext cx="9609666"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AA97462-5FDA-4A43-AF54-C2669714927E}" type="datetimeFigureOut">
              <a:rPr lang="en-US" smtClean="0"/>
              <a:t>11/29/2018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3A99067-E741-452E-8655-0604372D1CD2}" type="slidenum">
              <a:rPr lang="en-US" smtClean="0"/>
              <a:t>‹#›</a:t>
            </a:fld>
            <a:endParaRPr lang="en-US"/>
          </a:p>
        </p:txBody>
      </p:sp>
    </p:spTree>
    <p:extLst>
      <p:ext uri="{BB962C8B-B14F-4D97-AF65-F5344CB8AC3E}">
        <p14:creationId xmlns:p14="http://schemas.microsoft.com/office/powerpoint/2010/main" val="66266893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303868" y="982132"/>
            <a:ext cx="9592732" cy="2954868"/>
          </a:xfrm>
        </p:spPr>
        <p:txBody>
          <a:bodyPr anchor="ctr">
            <a:normAutofit/>
          </a:bodyPr>
          <a:lstStyle>
            <a:lvl1pPr algn="ctr">
              <a:defRPr sz="32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303868" y="4343399"/>
            <a:ext cx="9592732"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AA97462-5FDA-4A43-AF54-C2669714927E}" type="datetimeFigureOut">
              <a:rPr lang="en-US" smtClean="0"/>
              <a:t>11/29/2018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3A99067-E741-452E-8655-0604372D1CD2}" type="slidenum">
              <a:rPr lang="en-US" smtClean="0"/>
              <a:t>‹#›</a:t>
            </a:fld>
            <a:endParaRPr lang="en-US"/>
          </a:p>
        </p:txBody>
      </p:sp>
      <p:cxnSp>
        <p:nvCxnSpPr>
          <p:cNvPr id="15" name="Straight Connector 14"/>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91727259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370668"/>
          </a:xfrm>
        </p:spPr>
        <p:txBody>
          <a:bodyPr anchor="ctr">
            <a:normAutofit/>
          </a:bodyPr>
          <a:lstStyle>
            <a:lvl1pPr algn="ctr">
              <a:defRPr sz="3200" b="0" cap="none">
                <a:solidFill>
                  <a:schemeClr val="tx1"/>
                </a:solidFill>
              </a:defRPr>
            </a:lvl1pPr>
          </a:lstStyle>
          <a:p>
            <a:r>
              <a:rPr lang="en-US" smtClean="0"/>
              <a:t>Click to edit Master title style</a:t>
            </a:r>
            <a:endParaRPr lang="en-US" dirty="0"/>
          </a:p>
        </p:txBody>
      </p:sp>
      <p:sp>
        <p:nvSpPr>
          <p:cNvPr id="10" name="Text Placeholder 9"/>
          <p:cNvSpPr>
            <a:spLocks noGrp="1"/>
          </p:cNvSpPr>
          <p:nvPr>
            <p:ph type="body" sz="quarter" idx="13"/>
          </p:nvPr>
        </p:nvSpPr>
        <p:spPr>
          <a:xfrm>
            <a:off x="1674812" y="3352800"/>
            <a:ext cx="8839202" cy="584200"/>
          </a:xfrm>
        </p:spPr>
        <p:txBody>
          <a:bodyPr anchor="ctr">
            <a:normAutofit/>
          </a:bodyPr>
          <a:lstStyle>
            <a:lvl1pPr marL="0" indent="0" algn="r">
              <a:buFontTx/>
              <a:buNone/>
              <a:defRPr sz="20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1295401" y="4343399"/>
            <a:ext cx="9609666"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AA97462-5FDA-4A43-AF54-C2669714927E}" type="datetimeFigureOut">
              <a:rPr lang="en-US" smtClean="0"/>
              <a:t>11/29/2018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3A99067-E741-452E-8655-0604372D1CD2}" type="slidenum">
              <a:rPr lang="en-US" smtClean="0"/>
              <a:t>‹#›</a:t>
            </a:fld>
            <a:endParaRPr lang="en-US"/>
          </a:p>
        </p:txBody>
      </p:sp>
      <p:sp>
        <p:nvSpPr>
          <p:cNvPr id="14" name="TextBox 13"/>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600267" y="2827870"/>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19" name="Straight Connector 18"/>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60009498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295402" y="3308581"/>
            <a:ext cx="9609668" cy="1468800"/>
          </a:xfrm>
        </p:spPr>
        <p:txBody>
          <a:bodyPr anchor="b">
            <a:normAutofit/>
          </a:bodyPr>
          <a:lstStyle>
            <a:lvl1pPr algn="l">
              <a:defRPr sz="32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295401" y="4777381"/>
            <a:ext cx="9609668"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AA97462-5FDA-4A43-AF54-C2669714927E}" type="datetimeFigureOut">
              <a:rPr lang="en-US" smtClean="0"/>
              <a:t>11/29/2018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3A99067-E741-452E-8655-0604372D1CD2}" type="slidenum">
              <a:rPr lang="en-US" smtClean="0"/>
              <a:t>‹#›</a:t>
            </a:fld>
            <a:endParaRPr lang="en-US"/>
          </a:p>
        </p:txBody>
      </p:sp>
    </p:spTree>
    <p:extLst>
      <p:ext uri="{BB962C8B-B14F-4D97-AF65-F5344CB8AC3E}">
        <p14:creationId xmlns:p14="http://schemas.microsoft.com/office/powerpoint/2010/main" val="323207043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243668"/>
          </a:xfrm>
        </p:spPr>
        <p:txBody>
          <a:bodyPr anchor="ctr">
            <a:normAutofit/>
          </a:bodyPr>
          <a:lstStyle>
            <a:lvl1pPr algn="ctr">
              <a:defRPr sz="3200" b="0" cap="none">
                <a:solidFill>
                  <a:schemeClr val="tx1"/>
                </a:solidFill>
              </a:defRPr>
            </a:lvl1pPr>
          </a:lstStyle>
          <a:p>
            <a:r>
              <a:rPr lang="en-US" smtClean="0"/>
              <a:t>Click to edit Master title style</a:t>
            </a:r>
            <a:endParaRPr lang="en-US" dirty="0"/>
          </a:p>
        </p:txBody>
      </p:sp>
      <p:sp>
        <p:nvSpPr>
          <p:cNvPr id="23" name="Text Placeholder 2"/>
          <p:cNvSpPr>
            <a:spLocks noGrp="1"/>
          </p:cNvSpPr>
          <p:nvPr>
            <p:ph type="body" idx="13"/>
          </p:nvPr>
        </p:nvSpPr>
        <p:spPr>
          <a:xfrm>
            <a:off x="1295401" y="3639312"/>
            <a:ext cx="9609668" cy="886968"/>
          </a:xfrm>
        </p:spPr>
        <p:txBody>
          <a:bodyPr anchor="b">
            <a:normAutofit/>
          </a:bodyPr>
          <a:lstStyle>
            <a:lvl1pPr marL="0" indent="0" algn="l">
              <a:spcBef>
                <a:spcPts val="0"/>
              </a:spcBef>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3" name="Text Placeholder 2"/>
          <p:cNvSpPr>
            <a:spLocks noGrp="1"/>
          </p:cNvSpPr>
          <p:nvPr>
            <p:ph type="body" idx="1"/>
          </p:nvPr>
        </p:nvSpPr>
        <p:spPr>
          <a:xfrm>
            <a:off x="1295401" y="4529667"/>
            <a:ext cx="9609668" cy="13462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AA97462-5FDA-4A43-AF54-C2669714927E}" type="datetimeFigureOut">
              <a:rPr lang="en-US" smtClean="0"/>
              <a:t>11/29/2018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3A99067-E741-452E-8655-0604372D1CD2}" type="slidenum">
              <a:rPr lang="en-US" smtClean="0"/>
              <a:t>‹#›</a:t>
            </a:fld>
            <a:endParaRPr lang="en-US"/>
          </a:p>
        </p:txBody>
      </p:sp>
      <p:sp>
        <p:nvSpPr>
          <p:cNvPr id="12" name="TextBox 11"/>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3" name="TextBox 12"/>
          <p:cNvSpPr txBox="1"/>
          <p:nvPr/>
        </p:nvSpPr>
        <p:spPr>
          <a:xfrm>
            <a:off x="10600267" y="259926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26" name="Straight Connector 25"/>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69391291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295401" y="982132"/>
            <a:ext cx="9609666" cy="2243668"/>
          </a:xfrm>
        </p:spPr>
        <p:txBody>
          <a:bodyPr vert="horz" lIns="91440" tIns="45720" rIns="91440" bIns="45720" rtlCol="0" anchor="ctr">
            <a:normAutofit/>
          </a:bodyPr>
          <a:lstStyle>
            <a:lvl1pPr>
              <a:defRPr lang="en-US" b="0" dirty="0"/>
            </a:lvl1pPr>
          </a:lstStyle>
          <a:p>
            <a:pPr marL="0" lvl="0"/>
            <a:r>
              <a:rPr lang="en-US" smtClean="0"/>
              <a:t>Click to edit Master title style</a:t>
            </a:r>
            <a:endParaRPr lang="en-US" dirty="0"/>
          </a:p>
        </p:txBody>
      </p:sp>
      <p:sp>
        <p:nvSpPr>
          <p:cNvPr id="20" name="Text Placeholder 2"/>
          <p:cNvSpPr>
            <a:spLocks noGrp="1"/>
          </p:cNvSpPr>
          <p:nvPr>
            <p:ph type="body" idx="13"/>
          </p:nvPr>
        </p:nvSpPr>
        <p:spPr>
          <a:xfrm>
            <a:off x="1295401" y="3630168"/>
            <a:ext cx="9609668" cy="841248"/>
          </a:xfrm>
        </p:spPr>
        <p:txBody>
          <a:bodyPr anchor="b">
            <a:normAutofit/>
          </a:bodyPr>
          <a:lstStyle>
            <a:lvl1pPr marL="0" indent="0" algn="l">
              <a:spcBef>
                <a:spcPts val="0"/>
              </a:spcBef>
              <a:buNone/>
              <a:defRPr sz="2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3" name="Text Placeholder 2"/>
          <p:cNvSpPr>
            <a:spLocks noGrp="1"/>
          </p:cNvSpPr>
          <p:nvPr>
            <p:ph type="body" idx="1"/>
          </p:nvPr>
        </p:nvSpPr>
        <p:spPr>
          <a:xfrm>
            <a:off x="1295400" y="4470399"/>
            <a:ext cx="9609670" cy="1405467"/>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AA97462-5FDA-4A43-AF54-C2669714927E}" type="datetimeFigureOut">
              <a:rPr lang="en-US" smtClean="0"/>
              <a:t>11/29/2018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3A99067-E741-452E-8655-0604372D1CD2}" type="slidenum">
              <a:rPr lang="en-US" smtClean="0"/>
              <a:t>‹#›</a:t>
            </a:fld>
            <a:endParaRPr lang="en-US"/>
          </a:p>
        </p:txBody>
      </p:sp>
      <p:cxnSp>
        <p:nvCxnSpPr>
          <p:cNvPr id="15" name="Straight Connector 14"/>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22102335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AA97462-5FDA-4A43-AF54-C2669714927E}" type="datetimeFigureOut">
              <a:rPr lang="en-US" smtClean="0"/>
              <a:t>11/29/2018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3A99067-E741-452E-8655-0604372D1CD2}" type="slidenum">
              <a:rPr lang="en-US" smtClean="0"/>
              <a:t>‹#›</a:t>
            </a:fld>
            <a:endParaRPr lang="en-US"/>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13268576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9356" y="982131"/>
            <a:ext cx="1890895" cy="4893735"/>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295398" y="982132"/>
            <a:ext cx="7433025" cy="4893734"/>
          </a:xfrm>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AA97462-5FDA-4A43-AF54-C2669714927E}" type="datetimeFigureOut">
              <a:rPr lang="en-US" smtClean="0"/>
              <a:t>11/29/2018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3A99067-E741-452E-8655-0604372D1CD2}" type="slidenum">
              <a:rPr lang="en-US" smtClean="0"/>
              <a:t>‹#›</a:t>
            </a:fld>
            <a:endParaRPr lang="en-US"/>
          </a:p>
        </p:txBody>
      </p:sp>
      <p:cxnSp>
        <p:nvCxnSpPr>
          <p:cNvPr id="14" name="Straight Connector 13"/>
          <p:cNvCxnSpPr/>
          <p:nvPr/>
        </p:nvCxnSpPr>
        <p:spPr>
          <a:xfrm>
            <a:off x="8863890" y="990600"/>
            <a:ext cx="0" cy="487680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31082906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3.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grpSp>
        <p:nvGrpSpPr>
          <p:cNvPr id="7" name="Group 6"/>
          <p:cNvGrpSpPr/>
          <p:nvPr/>
        </p:nvGrpSpPr>
        <p:grpSpPr>
          <a:xfrm>
            <a:off x="-15736" y="0"/>
            <a:ext cx="12229962" cy="6856214"/>
            <a:chOff x="-15736" y="0"/>
            <a:chExt cx="12229962" cy="6856214"/>
          </a:xfrm>
        </p:grpSpPr>
        <p:pic>
          <p:nvPicPr>
            <p:cNvPr id="8" name="Picture 7" descr="HD-PanelContent.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9" name="Rectangle 8"/>
            <p:cNvSpPr/>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10" name="Picture 9"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5736" y="3153832"/>
              <a:ext cx="777240" cy="606425"/>
            </a:xfrm>
            <a:prstGeom prst="rect">
              <a:avLst/>
            </a:prstGeom>
          </p:spPr>
        </p:pic>
        <p:pic>
          <p:nvPicPr>
            <p:cNvPr id="11" name="Picture 10"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1436986" y="3153832"/>
              <a:ext cx="777240" cy="606425"/>
            </a:xfrm>
            <a:prstGeom prst="rect">
              <a:avLst/>
            </a:prstGeom>
          </p:spPr>
        </p:pic>
      </p:grpSp>
      <p:sp>
        <p:nvSpPr>
          <p:cNvPr id="2" name="Title Placeholder 1"/>
          <p:cNvSpPr>
            <a:spLocks noGrp="1"/>
          </p:cNvSpPr>
          <p:nvPr>
            <p:ph type="title"/>
          </p:nvPr>
        </p:nvSpPr>
        <p:spPr>
          <a:xfrm>
            <a:off x="1295402" y="982132"/>
            <a:ext cx="9601196" cy="1303867"/>
          </a:xfrm>
          <a:prstGeom prst="rect">
            <a:avLst/>
          </a:prstGeom>
          <a:effectLst/>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295401" y="2556932"/>
            <a:ext cx="9601196" cy="3318936"/>
          </a:xfrm>
          <a:prstGeom prst="rect">
            <a:avLst/>
          </a:prstGeom>
        </p:spPr>
        <p:txBody>
          <a:bodyPr vert="horz" lIns="91440" tIns="45720" rIns="91440" bIns="45720" rtlCol="0" anchor="t">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8677501" y="5969000"/>
            <a:ext cx="1600200"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BAA97462-5FDA-4A43-AF54-C2669714927E}" type="datetimeFigureOut">
              <a:rPr lang="en-US" smtClean="0"/>
              <a:t>11/29/2018</a:t>
            </a:fld>
            <a:endParaRPr lang="en-US"/>
          </a:p>
        </p:txBody>
      </p:sp>
      <p:sp>
        <p:nvSpPr>
          <p:cNvPr id="5" name="Footer Placeholder 4"/>
          <p:cNvSpPr>
            <a:spLocks noGrp="1"/>
          </p:cNvSpPr>
          <p:nvPr>
            <p:ph type="ftr" sz="quarter" idx="3"/>
          </p:nvPr>
        </p:nvSpPr>
        <p:spPr>
          <a:xfrm>
            <a:off x="1295401" y="5969000"/>
            <a:ext cx="7305900" cy="279400"/>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US"/>
          </a:p>
        </p:txBody>
      </p:sp>
      <p:sp>
        <p:nvSpPr>
          <p:cNvPr id="6" name="Slide Number Placeholder 5"/>
          <p:cNvSpPr>
            <a:spLocks noGrp="1"/>
          </p:cNvSpPr>
          <p:nvPr>
            <p:ph type="sldNum" sz="quarter" idx="4"/>
          </p:nvPr>
        </p:nvSpPr>
        <p:spPr>
          <a:xfrm>
            <a:off x="10353901" y="5969000"/>
            <a:ext cx="542697"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F3A99067-E741-452E-8655-0604372D1CD2}" type="slidenum">
              <a:rPr lang="en-US" smtClean="0"/>
              <a:t>‹#›</a:t>
            </a:fld>
            <a:endParaRPr lang="en-US"/>
          </a:p>
        </p:txBody>
      </p:sp>
    </p:spTree>
    <p:extLst>
      <p:ext uri="{BB962C8B-B14F-4D97-AF65-F5344CB8AC3E}">
        <p14:creationId xmlns:p14="http://schemas.microsoft.com/office/powerpoint/2010/main" val="726028592"/>
      </p:ext>
    </p:extLst>
  </p:cSld>
  <p:clrMap bg1="lt1" tx1="dk1" bg2="lt2" tx2="dk2" accent1="accent1" accent2="accent2" accent3="accent3" accent4="accent4" accent5="accent5" accent6="accent6" hlink="hlink" folHlink="folHlink"/>
  <p:sldLayoutIdLst>
    <p:sldLayoutId id="2147483726" r:id="rId1"/>
    <p:sldLayoutId id="2147483727" r:id="rId2"/>
    <p:sldLayoutId id="2147483728" r:id="rId3"/>
    <p:sldLayoutId id="2147483729" r:id="rId4"/>
    <p:sldLayoutId id="2147483730" r:id="rId5"/>
    <p:sldLayoutId id="2147483731" r:id="rId6"/>
    <p:sldLayoutId id="2147483732" r:id="rId7"/>
    <p:sldLayoutId id="2147483733" r:id="rId8"/>
    <p:sldLayoutId id="2147483734" r:id="rId9"/>
    <p:sldLayoutId id="2147483735" r:id="rId10"/>
    <p:sldLayoutId id="2147483736" r:id="rId11"/>
    <p:sldLayoutId id="2147483737" r:id="rId12"/>
    <p:sldLayoutId id="2147483738" r:id="rId13"/>
    <p:sldLayoutId id="2147483739" r:id="rId14"/>
    <p:sldLayoutId id="2147483740" r:id="rId15"/>
    <p:sldLayoutId id="2147483741" r:id="rId16"/>
    <p:sldLayoutId id="2147483742" r:id="rId17"/>
  </p:sldLayoutIdLst>
  <p:txStyles>
    <p:titleStyle>
      <a:lvl1pPr algn="ctr" defTabSz="457200" rtl="0" eaLnBrk="1" latinLnBrk="0" hangingPunct="1">
        <a:spcBef>
          <a:spcPct val="0"/>
        </a:spcBef>
        <a:buNone/>
        <a:defRPr sz="4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Attention Deficit Hyperactivity Disorder</a:t>
            </a:r>
            <a:br>
              <a:rPr lang="en-US" b="1" dirty="0" smtClean="0"/>
            </a:br>
            <a:endParaRPr lang="en-US" b="1" dirty="0"/>
          </a:p>
        </p:txBody>
      </p:sp>
      <p:sp>
        <p:nvSpPr>
          <p:cNvPr id="3" name="Content Placeholder 2"/>
          <p:cNvSpPr>
            <a:spLocks noGrp="1"/>
          </p:cNvSpPr>
          <p:nvPr>
            <p:ph idx="1"/>
          </p:nvPr>
        </p:nvSpPr>
        <p:spPr/>
        <p:txBody>
          <a:bodyPr/>
          <a:lstStyle/>
          <a:p>
            <a:r>
              <a:rPr lang="en-US" dirty="0" smtClean="0"/>
              <a:t>ADHD causes lower performance among students diagnosed with the condition.</a:t>
            </a:r>
          </a:p>
          <a:p>
            <a:r>
              <a:rPr lang="en-US" dirty="0" smtClean="0"/>
              <a:t>Difficulty in learning caused by ADHD can be eased using various educational strategies. </a:t>
            </a:r>
          </a:p>
          <a:p>
            <a:r>
              <a:rPr lang="en-US" dirty="0"/>
              <a:t>P</a:t>
            </a:r>
            <a:r>
              <a:rPr lang="en-US" dirty="0" smtClean="0"/>
              <a:t>roper prescription and use of medicine.</a:t>
            </a:r>
          </a:p>
          <a:p>
            <a:r>
              <a:rPr lang="en-US" dirty="0"/>
              <a:t>A</a:t>
            </a:r>
            <a:r>
              <a:rPr lang="en-US" dirty="0" smtClean="0"/>
              <a:t>ppropriate coaching by a coaching expert.</a:t>
            </a:r>
          </a:p>
          <a:p>
            <a:endParaRPr lang="en-US" dirty="0" smtClean="0"/>
          </a:p>
          <a:p>
            <a:pPr marL="0" indent="0">
              <a:buNone/>
            </a:pPr>
            <a:endParaRPr lang="en-US" dirty="0"/>
          </a:p>
        </p:txBody>
      </p:sp>
    </p:spTree>
    <p:extLst>
      <p:ext uri="{BB962C8B-B14F-4D97-AF65-F5344CB8AC3E}">
        <p14:creationId xmlns:p14="http://schemas.microsoft.com/office/powerpoint/2010/main" val="345342145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a. Proper Medication as a strategy for easing the difficulty in learning caused by ADHD</a:t>
            </a:r>
            <a:endParaRPr lang="en-US" b="1" dirty="0"/>
          </a:p>
        </p:txBody>
      </p:sp>
      <p:sp>
        <p:nvSpPr>
          <p:cNvPr id="3" name="Content Placeholder 2"/>
          <p:cNvSpPr>
            <a:spLocks noGrp="1"/>
          </p:cNvSpPr>
          <p:nvPr>
            <p:ph idx="1"/>
          </p:nvPr>
        </p:nvSpPr>
        <p:spPr/>
        <p:txBody>
          <a:bodyPr/>
          <a:lstStyle/>
          <a:p>
            <a:r>
              <a:rPr lang="en-US" dirty="0" smtClean="0"/>
              <a:t>It is vital for students diagnosed with ADHD to receive proper medication in order to manage the condition and ease the process of learning.</a:t>
            </a:r>
          </a:p>
          <a:p>
            <a:r>
              <a:rPr lang="en-US" dirty="0" smtClean="0"/>
              <a:t>The last two decades has seen an increase in the number of classes of medication used to treat ADHD among young adults.</a:t>
            </a:r>
          </a:p>
          <a:p>
            <a:r>
              <a:rPr lang="en-US" dirty="0" smtClean="0"/>
              <a:t>Research has shown a positive correlation between students diagnosed with ADHD taking their medication properly and improved academic performance.</a:t>
            </a:r>
            <a:endParaRPr lang="en-US" dirty="0"/>
          </a:p>
        </p:txBody>
      </p:sp>
    </p:spTree>
    <p:extLst>
      <p:ext uri="{BB962C8B-B14F-4D97-AF65-F5344CB8AC3E}">
        <p14:creationId xmlns:p14="http://schemas.microsoft.com/office/powerpoint/2010/main" val="181750116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b. Coaching as a strategy for easing the difficulty in learning caused by ADHD</a:t>
            </a:r>
            <a:endParaRPr lang="en-US" b="1" dirty="0"/>
          </a:p>
        </p:txBody>
      </p:sp>
      <p:sp>
        <p:nvSpPr>
          <p:cNvPr id="3" name="Content Placeholder 2"/>
          <p:cNvSpPr>
            <a:spLocks noGrp="1"/>
          </p:cNvSpPr>
          <p:nvPr>
            <p:ph idx="1"/>
          </p:nvPr>
        </p:nvSpPr>
        <p:spPr/>
        <p:txBody>
          <a:bodyPr>
            <a:normAutofit fontScale="92500"/>
          </a:bodyPr>
          <a:lstStyle/>
          <a:p>
            <a:r>
              <a:rPr lang="en-US" dirty="0" smtClean="0"/>
              <a:t>Students with ADHD can use pacing as an educational intervention during exams. However, different styles of pacing should be used for different students depending on their unique and individual situations and needs (Lee et al…, 2008).</a:t>
            </a:r>
          </a:p>
          <a:p>
            <a:r>
              <a:rPr lang="en-US" dirty="0" smtClean="0"/>
              <a:t>Coaching and offering counselling to students with ADHD can serve as a motivation for the students and thus, increase the level of their goal achievement.</a:t>
            </a:r>
          </a:p>
          <a:p>
            <a:r>
              <a:rPr lang="en-US" dirty="0" smtClean="0"/>
              <a:t>Coaching can also increase the students’ level of their self-awareness and regarding their every day challenges.</a:t>
            </a:r>
          </a:p>
          <a:p>
            <a:endParaRPr lang="en-US" dirty="0"/>
          </a:p>
        </p:txBody>
      </p:sp>
    </p:spTree>
    <p:extLst>
      <p:ext uri="{BB962C8B-B14F-4D97-AF65-F5344CB8AC3E}">
        <p14:creationId xmlns:p14="http://schemas.microsoft.com/office/powerpoint/2010/main" val="133786331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Study 1: Comparing the Performance of Students Self-Diagnosed with ADHD and those not self-diagnosed with ADHD</a:t>
            </a:r>
            <a:endParaRPr lang="en-US" b="1" dirty="0"/>
          </a:p>
        </p:txBody>
      </p:sp>
      <p:sp>
        <p:nvSpPr>
          <p:cNvPr id="3" name="Content Placeholder 2"/>
          <p:cNvSpPr>
            <a:spLocks noGrp="1"/>
          </p:cNvSpPr>
          <p:nvPr>
            <p:ph idx="1"/>
          </p:nvPr>
        </p:nvSpPr>
        <p:spPr/>
        <p:txBody>
          <a:bodyPr>
            <a:normAutofit fontScale="92500"/>
          </a:bodyPr>
          <a:lstStyle/>
          <a:p>
            <a:r>
              <a:rPr lang="en-US" dirty="0" smtClean="0"/>
              <a:t>110 undergraduate students were randomly assigned to either of the two groups.</a:t>
            </a:r>
          </a:p>
          <a:p>
            <a:r>
              <a:rPr lang="en-US" dirty="0" smtClean="0"/>
              <a:t>One group was provided with brief instructions regarding the computerized test while the other group were instructed on the negative expectations on ADHD.</a:t>
            </a:r>
          </a:p>
          <a:p>
            <a:r>
              <a:rPr lang="en-US" dirty="0" smtClean="0"/>
              <a:t>After the experiment, students who were self-diagnosed with ADHD performed poorly on the task involving their working memory as compared to the students that were not self-diagnosed with ADHD.</a:t>
            </a:r>
          </a:p>
          <a:p>
            <a:r>
              <a:rPr lang="en-US" dirty="0" smtClean="0"/>
              <a:t>Believing to have ADHD, whether true or not, can lead to poor academic performance (Ramos et al…, 2016).</a:t>
            </a:r>
          </a:p>
          <a:p>
            <a:endParaRPr lang="en-US" dirty="0"/>
          </a:p>
        </p:txBody>
      </p:sp>
    </p:spTree>
    <p:extLst>
      <p:ext uri="{BB962C8B-B14F-4D97-AF65-F5344CB8AC3E}">
        <p14:creationId xmlns:p14="http://schemas.microsoft.com/office/powerpoint/2010/main" val="35273915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Study 2: Assessing the </a:t>
            </a:r>
            <a:r>
              <a:rPr lang="en-US" b="1" dirty="0"/>
              <a:t>I</a:t>
            </a:r>
            <a:r>
              <a:rPr lang="en-US" b="1" dirty="0" smtClean="0"/>
              <a:t>mpact of Coaching on the Academic Performance of Students Self-Diagnosed with ADHD</a:t>
            </a:r>
            <a:endParaRPr lang="en-US" b="1" dirty="0"/>
          </a:p>
        </p:txBody>
      </p:sp>
      <p:sp>
        <p:nvSpPr>
          <p:cNvPr id="3" name="Content Placeholder 2"/>
          <p:cNvSpPr>
            <a:spLocks noGrp="1"/>
          </p:cNvSpPr>
          <p:nvPr>
            <p:ph idx="1"/>
          </p:nvPr>
        </p:nvSpPr>
        <p:spPr/>
        <p:txBody>
          <a:bodyPr>
            <a:normAutofit fontScale="85000" lnSpcReduction="20000"/>
          </a:bodyPr>
          <a:lstStyle/>
          <a:p>
            <a:r>
              <a:rPr lang="en-US" dirty="0" smtClean="0"/>
              <a:t>34 participants, 17 male and 17 female were given a weekly assignment to measure their goals and objectives.</a:t>
            </a:r>
          </a:p>
          <a:p>
            <a:r>
              <a:rPr lang="en-US" dirty="0" smtClean="0"/>
              <a:t>The students were given a second measure that included them answering questionnaires by the therapist coach.</a:t>
            </a:r>
          </a:p>
          <a:p>
            <a:r>
              <a:rPr lang="en-US" dirty="0" smtClean="0"/>
              <a:t>The participants were subjected to a third measure, which involved assessing the students’ case notes on a weekly basis. </a:t>
            </a:r>
          </a:p>
          <a:p>
            <a:r>
              <a:rPr lang="en-US" dirty="0" smtClean="0"/>
              <a:t>There was positive correlation in the outcome of the three measures due to the coaching that the students received (Wadley &amp; </a:t>
            </a:r>
            <a:r>
              <a:rPr lang="en-US" dirty="0" err="1" smtClean="0"/>
              <a:t>Liljequisit</a:t>
            </a:r>
            <a:r>
              <a:rPr lang="en-US" dirty="0" smtClean="0"/>
              <a:t>, 2013).</a:t>
            </a:r>
          </a:p>
          <a:p>
            <a:r>
              <a:rPr lang="en-US" dirty="0" smtClean="0"/>
              <a:t>From the experiment, it can be concluded that coaching increases students with ADHD’s academic performance.</a:t>
            </a:r>
            <a:endParaRPr lang="en-US" dirty="0"/>
          </a:p>
        </p:txBody>
      </p:sp>
    </p:spTree>
    <p:extLst>
      <p:ext uri="{BB962C8B-B14F-4D97-AF65-F5344CB8AC3E}">
        <p14:creationId xmlns:p14="http://schemas.microsoft.com/office/powerpoint/2010/main" val="110610360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Study 3: To Investigate the Attitude of Students with ADHD toward the use of  Non-Prescription Medicine and Stimulants</a:t>
            </a:r>
            <a:endParaRPr lang="en-US" b="1" dirty="0"/>
          </a:p>
        </p:txBody>
      </p:sp>
      <p:sp>
        <p:nvSpPr>
          <p:cNvPr id="3" name="Content Placeholder 2"/>
          <p:cNvSpPr>
            <a:spLocks noGrp="1"/>
          </p:cNvSpPr>
          <p:nvPr>
            <p:ph idx="1"/>
          </p:nvPr>
        </p:nvSpPr>
        <p:spPr/>
        <p:txBody>
          <a:bodyPr>
            <a:normAutofit fontScale="92500" lnSpcReduction="20000"/>
          </a:bodyPr>
          <a:lstStyle/>
          <a:p>
            <a:r>
              <a:rPr lang="en-US" dirty="0" smtClean="0"/>
              <a:t>190 undergraduate students were randomly assigned to any one of the four groups that described fictional events.</a:t>
            </a:r>
          </a:p>
          <a:p>
            <a:r>
              <a:rPr lang="en-US" dirty="0" smtClean="0"/>
              <a:t>The measure involved participants answering questions about them regarding medication of ADHD and the responses were weighed on a bipolar scale with seven points.</a:t>
            </a:r>
          </a:p>
          <a:p>
            <a:r>
              <a:rPr lang="en-US" dirty="0" smtClean="0"/>
              <a:t>Participants whose responses indicated a high level of misuse of ADHD medication were found to be low academic performers. </a:t>
            </a:r>
          </a:p>
          <a:p>
            <a:r>
              <a:rPr lang="en-US" dirty="0" smtClean="0"/>
              <a:t>The implication of the results of this study was that college ADHD students require different intervention strategies to improve their academic performance (Robitaille &amp; Collin, 2016).</a:t>
            </a:r>
          </a:p>
        </p:txBody>
      </p:sp>
    </p:spTree>
    <p:extLst>
      <p:ext uri="{BB962C8B-B14F-4D97-AF65-F5344CB8AC3E}">
        <p14:creationId xmlns:p14="http://schemas.microsoft.com/office/powerpoint/2010/main" val="220245065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Conclusion</a:t>
            </a:r>
            <a:br>
              <a:rPr lang="en-US" b="1" dirty="0" smtClean="0"/>
            </a:br>
            <a:endParaRPr lang="en-US" b="1" dirty="0"/>
          </a:p>
        </p:txBody>
      </p:sp>
      <p:sp>
        <p:nvSpPr>
          <p:cNvPr id="3" name="Content Placeholder 2"/>
          <p:cNvSpPr>
            <a:spLocks noGrp="1"/>
          </p:cNvSpPr>
          <p:nvPr>
            <p:ph idx="1"/>
          </p:nvPr>
        </p:nvSpPr>
        <p:spPr/>
        <p:txBody>
          <a:bodyPr>
            <a:normAutofit fontScale="77500" lnSpcReduction="20000"/>
          </a:bodyPr>
          <a:lstStyle/>
          <a:p>
            <a:r>
              <a:rPr lang="en-US" dirty="0" smtClean="0"/>
              <a:t>The biggest problem among students with ADHD is coping with and managing the condition.</a:t>
            </a:r>
          </a:p>
          <a:p>
            <a:r>
              <a:rPr lang="en-US" dirty="0" smtClean="0"/>
              <a:t>The common conception that ADHD causes poor performance in students is not always true.</a:t>
            </a:r>
          </a:p>
          <a:p>
            <a:r>
              <a:rPr lang="en-US" dirty="0" smtClean="0"/>
              <a:t>Extended time and coaching are just but a few of the educational interventions that can improve the academic performance of students with ADHD.</a:t>
            </a:r>
          </a:p>
          <a:p>
            <a:r>
              <a:rPr lang="en-US" dirty="0" smtClean="0"/>
              <a:t>An important factor to bear in mind is that not all of these interventions work the same for all students. Various interventions work differently for various students. Therefore, the biggest way to succeed in managing ADHD among students is to assess every student and find out which intervention works best with the student and then apply it accordingly. The effect of medication should also not be underestimated as it has been found to have positive effects in the management of ADHD.</a:t>
            </a:r>
          </a:p>
          <a:p>
            <a:endParaRPr lang="en-US" dirty="0"/>
          </a:p>
        </p:txBody>
      </p:sp>
    </p:spTree>
    <p:extLst>
      <p:ext uri="{BB962C8B-B14F-4D97-AF65-F5344CB8AC3E}">
        <p14:creationId xmlns:p14="http://schemas.microsoft.com/office/powerpoint/2010/main" val="137801886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Reference List</a:t>
            </a:r>
            <a:endParaRPr lang="en-US" dirty="0"/>
          </a:p>
        </p:txBody>
      </p:sp>
      <p:sp>
        <p:nvSpPr>
          <p:cNvPr id="3" name="Content Placeholder 2"/>
          <p:cNvSpPr>
            <a:spLocks noGrp="1"/>
          </p:cNvSpPr>
          <p:nvPr>
            <p:ph idx="1"/>
          </p:nvPr>
        </p:nvSpPr>
        <p:spPr/>
        <p:txBody>
          <a:bodyPr>
            <a:normAutofit fontScale="85000" lnSpcReduction="20000"/>
          </a:bodyPr>
          <a:lstStyle/>
          <a:p>
            <a:r>
              <a:rPr lang="en-US" dirty="0" smtClean="0"/>
              <a:t>Lee, K., Osborne, R., Hayes, K., &amp; </a:t>
            </a:r>
            <a:r>
              <a:rPr lang="en-US" dirty="0" err="1" smtClean="0"/>
              <a:t>Simoes</a:t>
            </a:r>
            <a:r>
              <a:rPr lang="en-US" dirty="0" smtClean="0"/>
              <a:t>, R. (2008). The effects of pacing on the academic testing performance of college students with ADHD: A Mixed study method. </a:t>
            </a:r>
            <a:r>
              <a:rPr lang="en-US" i="1" dirty="0" smtClean="0"/>
              <a:t>Journal of Educational Computing Research</a:t>
            </a:r>
            <a:r>
              <a:rPr lang="en-US" dirty="0" smtClean="0"/>
              <a:t>, 39(2): 123-141</a:t>
            </a:r>
          </a:p>
          <a:p>
            <a:r>
              <a:rPr lang="en-US" dirty="0" smtClean="0"/>
              <a:t>Ramos, A., Becker, B., </a:t>
            </a:r>
            <a:r>
              <a:rPr lang="en-US" dirty="0" err="1" smtClean="0"/>
              <a:t>Biemer</a:t>
            </a:r>
            <a:r>
              <a:rPr lang="en-US" dirty="0" smtClean="0"/>
              <a:t>, J., Clark, L., Fields, S., &amp; </a:t>
            </a:r>
            <a:r>
              <a:rPr lang="en-US" dirty="0" err="1" smtClean="0"/>
              <a:t>Smallman</a:t>
            </a:r>
            <a:r>
              <a:rPr lang="en-US" dirty="0" smtClean="0"/>
              <a:t>, R. (2016). The role of counterfactual thinking on attitudes toward ADHD medication use. </a:t>
            </a:r>
            <a:r>
              <a:rPr lang="en-US" i="1" dirty="0" smtClean="0"/>
              <a:t>Substance use and Misuse</a:t>
            </a:r>
            <a:r>
              <a:rPr lang="en-US" dirty="0" smtClean="0"/>
              <a:t>, 51(4): 508-516</a:t>
            </a:r>
          </a:p>
          <a:p>
            <a:r>
              <a:rPr lang="en-US" dirty="0" smtClean="0"/>
              <a:t>Robitaille, C., &amp; Collin, J. (2016). Prescription Psychostimulant use among young adults: A narrative review of qualitative studies. </a:t>
            </a:r>
            <a:r>
              <a:rPr lang="en-US" i="1" dirty="0" smtClean="0"/>
              <a:t>Substance Use and Misuse</a:t>
            </a:r>
            <a:r>
              <a:rPr lang="en-US" dirty="0" smtClean="0"/>
              <a:t>, 51(3): 357-369</a:t>
            </a:r>
          </a:p>
          <a:p>
            <a:r>
              <a:rPr lang="en-US" dirty="0" smtClean="0"/>
              <a:t>Wadley, M., &amp; </a:t>
            </a:r>
            <a:r>
              <a:rPr lang="en-US" dirty="0" err="1" smtClean="0"/>
              <a:t>Liljequisit</a:t>
            </a:r>
            <a:r>
              <a:rPr lang="en-US" dirty="0" smtClean="0"/>
              <a:t>, L. (2013). The effect of extended test time for students with Attention Deficit Hyperactivity Disorder. </a:t>
            </a:r>
            <a:r>
              <a:rPr lang="en-US" i="1" dirty="0" smtClean="0"/>
              <a:t>Postsecondary Education and Disability</a:t>
            </a:r>
            <a:r>
              <a:rPr lang="en-US" dirty="0" smtClean="0"/>
              <a:t>, 26(3): 263-271</a:t>
            </a:r>
          </a:p>
          <a:p>
            <a:endParaRPr lang="en-US" dirty="0"/>
          </a:p>
        </p:txBody>
      </p:sp>
    </p:spTree>
    <p:extLst>
      <p:ext uri="{BB962C8B-B14F-4D97-AF65-F5344CB8AC3E}">
        <p14:creationId xmlns:p14="http://schemas.microsoft.com/office/powerpoint/2010/main" val="1213569593"/>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Organic">
  <a:themeElements>
    <a:clrScheme name="Organic">
      <a:dk1>
        <a:sysClr val="windowText" lastClr="000000"/>
      </a:dk1>
      <a:lt1>
        <a:sysClr val="window" lastClr="FFFFFF"/>
      </a:lt1>
      <a:dk2>
        <a:srgbClr val="212121"/>
      </a:dk2>
      <a:lt2>
        <a:srgbClr val="DADADA"/>
      </a:lt2>
      <a:accent1>
        <a:srgbClr val="83992A"/>
      </a:accent1>
      <a:accent2>
        <a:srgbClr val="3C9770"/>
      </a:accent2>
      <a:accent3>
        <a:srgbClr val="44709D"/>
      </a:accent3>
      <a:accent4>
        <a:srgbClr val="A23C33"/>
      </a:accent4>
      <a:accent5>
        <a:srgbClr val="D97828"/>
      </a:accent5>
      <a:accent6>
        <a:srgbClr val="DEB340"/>
      </a:accent6>
      <a:hlink>
        <a:srgbClr val="A8BF4D"/>
      </a:hlink>
      <a:folHlink>
        <a:srgbClr val="B4CA80"/>
      </a:folHlink>
    </a:clrScheme>
    <a:fontScheme name="Organic">
      <a:majorFont>
        <a:latin typeface="Garamond"/>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ganic">
      <a:fillStyleLst>
        <a:solidFill>
          <a:schemeClr val="phClr"/>
        </a:solidFill>
        <a:gradFill rotWithShape="1">
          <a:gsLst>
            <a:gs pos="0">
              <a:schemeClr val="phClr">
                <a:tint val="60000"/>
                <a:lumMod val="110000"/>
              </a:schemeClr>
            </a:gs>
            <a:gs pos="100000">
              <a:schemeClr val="phClr">
                <a:tint val="82000"/>
              </a:schemeClr>
            </a:gs>
          </a:gsLst>
          <a:lin ang="5400000" scaled="0"/>
        </a:gradFill>
        <a:blipFill>
          <a:blip xmlns:r="http://schemas.openxmlformats.org/officeDocument/2006/relationships" r:embed="rId1">
            <a:duotone>
              <a:schemeClr val="phClr">
                <a:shade val="74000"/>
                <a:satMod val="130000"/>
                <a:lumMod val="90000"/>
              </a:schemeClr>
              <a:schemeClr val="phClr">
                <a:tint val="94000"/>
                <a:satMod val="120000"/>
                <a:lumMod val="104000"/>
              </a:schemeClr>
            </a:duotone>
          </a:blip>
          <a:tile tx="0" ty="0" sx="100000" sy="100000" flip="none" algn="tl"/>
        </a:blipFill>
      </a:fillStyleLst>
      <a:lnStyleLst>
        <a:ln w="9525"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38100" dist="254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98000"/>
              </a:schemeClr>
            </a:gs>
          </a:gsLst>
          <a:lin ang="5400000" scaled="0"/>
        </a:gradFill>
        <a:blipFill>
          <a:blip xmlns:r="http://schemas.openxmlformats.org/officeDocument/2006/relationships" r:embed="rId2"/>
          <a:stretch/>
        </a:blipFill>
      </a:bgFillStyleLst>
    </a:fmtScheme>
  </a:themeElements>
  <a:objectDefaults/>
  <a:extraClrSchemeLst/>
  <a:extLst>
    <a:ext uri="{05A4C25C-085E-4340-85A3-A5531E510DB2}">
      <thm15:themeFamily xmlns:thm15="http://schemas.microsoft.com/office/thememl/2012/main" xmlns="" name="Organic" id="{28CDC826-8792-45C0-861B-85EB3ADEDA33}" vid="{7DAC20F1-423D-49E2-BD0B-50532748BAD0}"/>
    </a:ext>
  </a:extLst>
</a:theme>
</file>

<file path=docProps/app.xml><?xml version="1.0" encoding="utf-8"?>
<Properties xmlns="http://schemas.openxmlformats.org/officeDocument/2006/extended-properties" xmlns:vt="http://schemas.openxmlformats.org/officeDocument/2006/docPropsVTypes">
  <Template>Organic</Template>
  <TotalTime>97</TotalTime>
  <Words>874</Words>
  <Application>Microsoft Office PowerPoint</Application>
  <PresentationFormat>Custom</PresentationFormat>
  <Paragraphs>39</Paragraphs>
  <Slides>8</Slides>
  <Notes>0</Notes>
  <HiddenSlides>0</HiddenSlides>
  <MMClips>0</MMClips>
  <ScaleCrop>false</ScaleCrop>
  <HeadingPairs>
    <vt:vector size="4" baseType="variant">
      <vt:variant>
        <vt:lpstr>Theme</vt:lpstr>
      </vt:variant>
      <vt:variant>
        <vt:i4>1</vt:i4>
      </vt:variant>
      <vt:variant>
        <vt:lpstr>Slide Titles</vt:lpstr>
      </vt:variant>
      <vt:variant>
        <vt:i4>8</vt:i4>
      </vt:variant>
    </vt:vector>
  </HeadingPairs>
  <TitlesOfParts>
    <vt:vector size="9" baseType="lpstr">
      <vt:lpstr>Organic</vt:lpstr>
      <vt:lpstr>Attention Deficit Hyperactivity Disorder </vt:lpstr>
      <vt:lpstr>a. Proper Medication as a strategy for easing the difficulty in learning caused by ADHD</vt:lpstr>
      <vt:lpstr>b. Coaching as a strategy for easing the difficulty in learning caused by ADHD</vt:lpstr>
      <vt:lpstr>Study 1: Comparing the Performance of Students Self-Diagnosed with ADHD and those not self-diagnosed with ADHD</vt:lpstr>
      <vt:lpstr>Study 2: Assessing the Impact of Coaching on the Academic Performance of Students Self-Diagnosed with ADHD</vt:lpstr>
      <vt:lpstr>Study 3: To Investigate the Attitude of Students with ADHD toward the use of  Non-Prescription Medicine and Stimulants</vt:lpstr>
      <vt:lpstr>Conclusion </vt:lpstr>
      <vt:lpstr>Reference List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Tujikaze</dc:creator>
  <cp:lastModifiedBy>Kanyoi</cp:lastModifiedBy>
  <cp:revision>21</cp:revision>
  <dcterms:created xsi:type="dcterms:W3CDTF">2018-11-29T15:05:28Z</dcterms:created>
  <dcterms:modified xsi:type="dcterms:W3CDTF">2018-11-29T16:57:30Z</dcterms:modified>
</cp:coreProperties>
</file>